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10287000" cx="18288000"/>
  <p:notesSz cx="10287000" cy="18288000"/>
  <p:embeddedFontLst>
    <p:embeddedFont>
      <p:font typeface="Roboto"/>
      <p:regular r:id="rId32"/>
      <p:bold r:id="rId33"/>
      <p:italic r:id="rId34"/>
      <p:boldItalic r:id="rId35"/>
    </p:embeddedFont>
    <p:embeddedFont>
      <p:font typeface="Inter"/>
      <p:regular r:id="rId36"/>
      <p:bold r:id="rId37"/>
      <p:italic r:id="rId38"/>
      <p:boldItalic r:id="rId39"/>
    </p:embeddedFont>
    <p:embeddedFont>
      <p:font typeface="Corbel"/>
      <p:regular r:id="rId40"/>
      <p:bold r:id="rId41"/>
      <p:italic r:id="rId42"/>
      <p:boldItalic r:id="rId43"/>
    </p:embeddedFont>
    <p:embeddedFont>
      <p:font typeface="JetBrains Mon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8" roundtripDataSignature="AMtx7mjWC7jG7z2dtwLu+FwVQOKzVAQ4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orbel-regular.fntdata"/><Relationship Id="rId20" Type="http://schemas.openxmlformats.org/officeDocument/2006/relationships/slide" Target="slides/slide15.xml"/><Relationship Id="rId42" Type="http://schemas.openxmlformats.org/officeDocument/2006/relationships/font" Target="fonts/Corbel-italic.fntdata"/><Relationship Id="rId41" Type="http://schemas.openxmlformats.org/officeDocument/2006/relationships/font" Target="fonts/Corbel-bold.fntdata"/><Relationship Id="rId22" Type="http://schemas.openxmlformats.org/officeDocument/2006/relationships/slide" Target="slides/slide17.xml"/><Relationship Id="rId44" Type="http://schemas.openxmlformats.org/officeDocument/2006/relationships/font" Target="fonts/JetBrainsMono-regular.fntdata"/><Relationship Id="rId21" Type="http://schemas.openxmlformats.org/officeDocument/2006/relationships/slide" Target="slides/slide16.xml"/><Relationship Id="rId43" Type="http://schemas.openxmlformats.org/officeDocument/2006/relationships/font" Target="fonts/Corbel-boldItalic.fntdata"/><Relationship Id="rId24" Type="http://schemas.openxmlformats.org/officeDocument/2006/relationships/slide" Target="slides/slide19.xml"/><Relationship Id="rId46" Type="http://schemas.openxmlformats.org/officeDocument/2006/relationships/font" Target="fonts/JetBrainsMono-italic.fntdata"/><Relationship Id="rId23" Type="http://schemas.openxmlformats.org/officeDocument/2006/relationships/slide" Target="slides/slide18.xml"/><Relationship Id="rId45" Type="http://schemas.openxmlformats.org/officeDocument/2006/relationships/font" Target="fonts/JetBrainsMon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customschemas.google.com/relationships/presentationmetadata" Target="metadata"/><Relationship Id="rId25" Type="http://schemas.openxmlformats.org/officeDocument/2006/relationships/slide" Target="slides/slide20.xml"/><Relationship Id="rId47" Type="http://schemas.openxmlformats.org/officeDocument/2006/relationships/font" Target="fonts/JetBrainsMono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bold.fntdata"/><Relationship Id="rId10" Type="http://schemas.openxmlformats.org/officeDocument/2006/relationships/slide" Target="slides/slide5.xml"/><Relationship Id="rId32" Type="http://schemas.openxmlformats.org/officeDocument/2006/relationships/font" Target="fonts/Roboto-regular.fntdata"/><Relationship Id="rId13" Type="http://schemas.openxmlformats.org/officeDocument/2006/relationships/slide" Target="slides/slide8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-italic.fntdata"/><Relationship Id="rId15" Type="http://schemas.openxmlformats.org/officeDocument/2006/relationships/slide" Target="slides/slide10.xml"/><Relationship Id="rId37" Type="http://schemas.openxmlformats.org/officeDocument/2006/relationships/font" Target="fonts/Inter-bold.fntdata"/><Relationship Id="rId14" Type="http://schemas.openxmlformats.org/officeDocument/2006/relationships/slide" Target="slides/slide9.xml"/><Relationship Id="rId36" Type="http://schemas.openxmlformats.org/officeDocument/2006/relationships/font" Target="fonts/Inter-regular.fntdata"/><Relationship Id="rId17" Type="http://schemas.openxmlformats.org/officeDocument/2006/relationships/slide" Target="slides/slide12.xml"/><Relationship Id="rId39" Type="http://schemas.openxmlformats.org/officeDocument/2006/relationships/font" Target="fonts/Inter-boldItalic.fntdata"/><Relationship Id="rId16" Type="http://schemas.openxmlformats.org/officeDocument/2006/relationships/slide" Target="slides/slide11.xml"/><Relationship Id="rId38" Type="http://schemas.openxmlformats.org/officeDocument/2006/relationships/font" Target="fonts/Inter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" name="Google Shape;126;p2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4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8" name="Google Shape;278;p4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4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5" name="Google Shape;135;p2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4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5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5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1" name="Google Shape;331;p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5" name="Google Shape;155;p2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2" name="Google Shape;162;p3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3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3" name="Google Shape;213;p3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3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0" name="Google Shape;220;p3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3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2" name="Google Shape;232;p3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3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2"/>
          <p:cNvSpPr txBox="1"/>
          <p:nvPr>
            <p:ph type="title"/>
          </p:nvPr>
        </p:nvSpPr>
        <p:spPr>
          <a:xfrm>
            <a:off x="1257300" y="3985832"/>
            <a:ext cx="15773400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preencoded.png" id="9" name="Google Shape;9;p12"/>
          <p:cNvPicPr preferRelativeResize="0"/>
          <p:nvPr/>
        </p:nvPicPr>
        <p:blipFill rotWithShape="1">
          <a:blip r:embed="rId2">
            <a:alphaModFix/>
          </a:blip>
          <a:srcRect b="0" l="9423" r="3055" t="0"/>
          <a:stretch/>
        </p:blipFill>
        <p:spPr>
          <a:xfrm rot="-5400000">
            <a:off x="10763278" y="2762277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2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62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62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62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62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аш макет 1">
  <p:cSld name="Ваш макет 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3"/>
          <p:cNvSpPr txBox="1"/>
          <p:nvPr>
            <p:ph type="title"/>
          </p:nvPr>
        </p:nvSpPr>
        <p:spPr>
          <a:xfrm>
            <a:off x="1001100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1">
  <p:cSld name="Слайд с кодом 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4"/>
          <p:cNvSpPr txBox="1"/>
          <p:nvPr>
            <p:ph type="title"/>
          </p:nvPr>
        </p:nvSpPr>
        <p:spPr>
          <a:xfrm>
            <a:off x="1001100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64"/>
          <p:cNvSpPr txBox="1"/>
          <p:nvPr>
            <p:ph idx="1" type="subTitle"/>
          </p:nvPr>
        </p:nvSpPr>
        <p:spPr>
          <a:xfrm>
            <a:off x="1509450" y="3032892"/>
            <a:ext cx="16452600" cy="6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urier New"/>
              <a:buNone/>
              <a:defRPr b="0" i="0" sz="2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5"/>
          <p:cNvSpPr txBox="1"/>
          <p:nvPr>
            <p:ph idx="10" type="dt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55"/>
          <p:cNvSpPr txBox="1"/>
          <p:nvPr>
            <p:ph idx="11" type="ftr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55"/>
          <p:cNvSpPr txBox="1"/>
          <p:nvPr>
            <p:ph idx="12" type="sldNum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5"/>
          <p:cNvSpPr txBox="1"/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5"/>
          <p:cNvSpPr txBox="1"/>
          <p:nvPr>
            <p:ph idx="1" type="subTitle"/>
          </p:nvPr>
        </p:nvSpPr>
        <p:spPr>
          <a:xfrm>
            <a:off x="2286000" y="5403850"/>
            <a:ext cx="13716000" cy="2482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65"/>
          <p:cNvSpPr txBox="1"/>
          <p:nvPr>
            <p:ph idx="10" type="dt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65"/>
          <p:cNvSpPr txBox="1"/>
          <p:nvPr>
            <p:ph idx="11" type="ftr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65"/>
          <p:cNvSpPr txBox="1"/>
          <p:nvPr>
            <p:ph idx="12" type="sldNum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6"/>
          <p:cNvSpPr txBox="1"/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66"/>
          <p:cNvSpPr txBox="1"/>
          <p:nvPr>
            <p:ph idx="1" type="body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66"/>
          <p:cNvSpPr txBox="1"/>
          <p:nvPr>
            <p:ph idx="10" type="dt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66"/>
          <p:cNvSpPr txBox="1"/>
          <p:nvPr>
            <p:ph idx="11" type="ftr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66"/>
          <p:cNvSpPr txBox="1"/>
          <p:nvPr>
            <p:ph idx="12" type="sldNum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7"/>
          <p:cNvSpPr txBox="1"/>
          <p:nvPr>
            <p:ph type="title"/>
          </p:nvPr>
        </p:nvSpPr>
        <p:spPr>
          <a:xfrm>
            <a:off x="1247775" y="2565400"/>
            <a:ext cx="15773400" cy="4278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67"/>
          <p:cNvSpPr txBox="1"/>
          <p:nvPr>
            <p:ph idx="1" type="body"/>
          </p:nvPr>
        </p:nvSpPr>
        <p:spPr>
          <a:xfrm>
            <a:off x="1247775" y="6884988"/>
            <a:ext cx="15773400" cy="2249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67"/>
          <p:cNvSpPr txBox="1"/>
          <p:nvPr>
            <p:ph idx="10" type="dt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67"/>
          <p:cNvSpPr txBox="1"/>
          <p:nvPr>
            <p:ph idx="11" type="ftr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67"/>
          <p:cNvSpPr txBox="1"/>
          <p:nvPr>
            <p:ph idx="12" type="sldNum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8"/>
          <p:cNvSpPr txBox="1"/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68"/>
          <p:cNvSpPr txBox="1"/>
          <p:nvPr>
            <p:ph idx="1" type="body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68"/>
          <p:cNvSpPr txBox="1"/>
          <p:nvPr>
            <p:ph idx="2" type="body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68"/>
          <p:cNvSpPr txBox="1"/>
          <p:nvPr>
            <p:ph idx="10" type="dt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68"/>
          <p:cNvSpPr txBox="1"/>
          <p:nvPr>
            <p:ph idx="11" type="ftr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68"/>
          <p:cNvSpPr txBox="1"/>
          <p:nvPr>
            <p:ph idx="12" type="sldNum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9"/>
          <p:cNvSpPr txBox="1"/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69"/>
          <p:cNvSpPr txBox="1"/>
          <p:nvPr>
            <p:ph idx="1" type="body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69"/>
          <p:cNvSpPr txBox="1"/>
          <p:nvPr>
            <p:ph idx="2" type="body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69"/>
          <p:cNvSpPr txBox="1"/>
          <p:nvPr>
            <p:ph idx="3" type="body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69"/>
          <p:cNvSpPr txBox="1"/>
          <p:nvPr>
            <p:ph idx="4" type="body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69"/>
          <p:cNvSpPr txBox="1"/>
          <p:nvPr>
            <p:ph idx="10" type="dt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69"/>
          <p:cNvSpPr txBox="1"/>
          <p:nvPr>
            <p:ph idx="11" type="ftr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69"/>
          <p:cNvSpPr txBox="1"/>
          <p:nvPr>
            <p:ph idx="12" type="sldNum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0"/>
          <p:cNvSpPr txBox="1"/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70"/>
          <p:cNvSpPr txBox="1"/>
          <p:nvPr>
            <p:ph idx="10" type="dt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70"/>
          <p:cNvSpPr txBox="1"/>
          <p:nvPr>
            <p:ph idx="11" type="ftr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70"/>
          <p:cNvSpPr txBox="1"/>
          <p:nvPr>
            <p:ph idx="12" type="sldNum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1_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52"/>
          <p:cNvPicPr preferRelativeResize="0"/>
          <p:nvPr/>
        </p:nvPicPr>
        <p:blipFill rotWithShape="1">
          <a:blip r:embed="rId2">
            <a:alphaModFix/>
          </a:blip>
          <a:srcRect b="0" l="9423" r="3055" t="0"/>
          <a:stretch/>
        </p:blipFill>
        <p:spPr>
          <a:xfrm rot="-5400000">
            <a:off x="10763278" y="2762277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1"/>
          <p:cNvSpPr txBox="1"/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71"/>
          <p:cNvSpPr txBox="1"/>
          <p:nvPr>
            <p:ph idx="1" type="body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71"/>
          <p:cNvSpPr txBox="1"/>
          <p:nvPr>
            <p:ph idx="2" type="body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71"/>
          <p:cNvSpPr txBox="1"/>
          <p:nvPr>
            <p:ph idx="10" type="dt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71"/>
          <p:cNvSpPr txBox="1"/>
          <p:nvPr>
            <p:ph idx="11" type="ftr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71"/>
          <p:cNvSpPr txBox="1"/>
          <p:nvPr>
            <p:ph idx="12" type="sldNum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2"/>
          <p:cNvSpPr txBox="1"/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72"/>
          <p:cNvSpPr/>
          <p:nvPr>
            <p:ph idx="2" type="pic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72"/>
          <p:cNvSpPr txBox="1"/>
          <p:nvPr>
            <p:ph idx="1" type="body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72"/>
          <p:cNvSpPr txBox="1"/>
          <p:nvPr>
            <p:ph idx="10" type="dt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72"/>
          <p:cNvSpPr txBox="1"/>
          <p:nvPr>
            <p:ph idx="11" type="ftr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72"/>
          <p:cNvSpPr txBox="1"/>
          <p:nvPr>
            <p:ph idx="12" type="sldNum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3"/>
          <p:cNvSpPr txBox="1"/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73"/>
          <p:cNvSpPr txBox="1"/>
          <p:nvPr>
            <p:ph idx="1" type="body"/>
          </p:nvPr>
        </p:nvSpPr>
        <p:spPr>
          <a:xfrm rot="5400000">
            <a:off x="5880100" y="-1884362"/>
            <a:ext cx="6527800" cy="15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73"/>
          <p:cNvSpPr txBox="1"/>
          <p:nvPr>
            <p:ph idx="10" type="dt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73"/>
          <p:cNvSpPr txBox="1"/>
          <p:nvPr>
            <p:ph idx="11" type="ftr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73"/>
          <p:cNvSpPr txBox="1"/>
          <p:nvPr>
            <p:ph idx="12" type="sldNum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4"/>
          <p:cNvSpPr txBox="1"/>
          <p:nvPr>
            <p:ph type="title"/>
          </p:nvPr>
        </p:nvSpPr>
        <p:spPr>
          <a:xfrm rot="5400000">
            <a:off x="10699750" y="2935288"/>
            <a:ext cx="8718550" cy="3943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74"/>
          <p:cNvSpPr txBox="1"/>
          <p:nvPr>
            <p:ph idx="1" type="body"/>
          </p:nvPr>
        </p:nvSpPr>
        <p:spPr>
          <a:xfrm rot="5400000">
            <a:off x="2736850" y="-931862"/>
            <a:ext cx="8718550" cy="11677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74"/>
          <p:cNvSpPr txBox="1"/>
          <p:nvPr>
            <p:ph idx="10" type="dt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74"/>
          <p:cNvSpPr txBox="1"/>
          <p:nvPr>
            <p:ph idx="11" type="ftr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74"/>
          <p:cNvSpPr txBox="1"/>
          <p:nvPr>
            <p:ph idx="12" type="sldNum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5"/>
          <p:cNvSpPr txBox="1"/>
          <p:nvPr>
            <p:ph type="title"/>
          </p:nvPr>
        </p:nvSpPr>
        <p:spPr>
          <a:xfrm>
            <a:off x="1257300" y="3985832"/>
            <a:ext cx="15773400" cy="1989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preencoded.png" id="121" name="Google Shape;121;p75"/>
          <p:cNvPicPr preferRelativeResize="0"/>
          <p:nvPr/>
        </p:nvPicPr>
        <p:blipFill rotWithShape="1">
          <a:blip r:embed="rId2">
            <a:alphaModFix/>
          </a:blip>
          <a:srcRect b="0" l="9423" r="3055" t="0"/>
          <a:stretch/>
        </p:blipFill>
        <p:spPr>
          <a:xfrm rot="-5400000">
            <a:off x="10763278" y="2762277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аш макет 1">
  <p:cSld name="Ваш макет 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6"/>
          <p:cNvSpPr txBox="1"/>
          <p:nvPr>
            <p:ph type="title"/>
          </p:nvPr>
        </p:nvSpPr>
        <p:spPr>
          <a:xfrm>
            <a:off x="1001100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1_DEFAULT 2">
    <p:bg>
      <p:bgPr>
        <a:solidFill>
          <a:schemeClr val="l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" name="Google Shape;13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53"/>
          <p:cNvSpPr txBox="1"/>
          <p:nvPr>
            <p:ph type="title"/>
          </p:nvPr>
        </p:nvSpPr>
        <p:spPr>
          <a:xfrm>
            <a:off x="1257300" y="547688"/>
            <a:ext cx="13702284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6"/>
          <p:cNvSpPr txBox="1"/>
          <p:nvPr>
            <p:ph idx="10" type="dt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56"/>
          <p:cNvSpPr txBox="1"/>
          <p:nvPr>
            <p:ph idx="11" type="ftr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56"/>
          <p:cNvSpPr txBox="1"/>
          <p:nvPr>
            <p:ph idx="12" type="sldNum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1_DEFAULT 3">
    <p:bg>
      <p:bgPr>
        <a:solidFill>
          <a:schemeClr val="lt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" name="Google Shape;20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1_DEFAULT 4"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8"/>
          <p:cNvSpPr txBox="1"/>
          <p:nvPr>
            <p:ph type="title"/>
          </p:nvPr>
        </p:nvSpPr>
        <p:spPr>
          <a:xfrm>
            <a:off x="1257300" y="3985832"/>
            <a:ext cx="15773400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preencoded.png" id="23" name="Google Shape;23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Заголовок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9"/>
          <p:cNvSpPr txBox="1"/>
          <p:nvPr>
            <p:ph type="title"/>
          </p:nvPr>
        </p:nvSpPr>
        <p:spPr>
          <a:xfrm>
            <a:off x="1001100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 слайд">
  <p:cSld name="Разделительный слайд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0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" name="Google Shape;28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0"/>
          <p:cNvSpPr txBox="1"/>
          <p:nvPr>
            <p:ph type="title"/>
          </p:nvPr>
        </p:nvSpPr>
        <p:spPr>
          <a:xfrm>
            <a:off x="1302850" y="792788"/>
            <a:ext cx="15412200" cy="8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Arial"/>
              <a:buNone/>
              <a:defRPr b="0" i="0" sz="9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10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10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10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10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10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10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10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10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1"/>
          <p:cNvSpPr txBox="1"/>
          <p:nvPr>
            <p:ph type="title"/>
          </p:nvPr>
        </p:nvSpPr>
        <p:spPr>
          <a:xfrm>
            <a:off x="1001100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61"/>
          <p:cNvSpPr txBox="1"/>
          <p:nvPr>
            <p:ph idx="1" type="body"/>
          </p:nvPr>
        </p:nvSpPr>
        <p:spPr>
          <a:xfrm>
            <a:off x="1001100" y="2852938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115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115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115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1150" lvl="4" marL="2286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61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5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" name="Google Shape;6;p1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5059025" y="952500"/>
            <a:ext cx="2276477" cy="9731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6" name="Google Shape;46;p5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8287999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" name="Google Shape;47;p54"/>
          <p:cNvCxnSpPr/>
          <p:nvPr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reencoded.png" id="48" name="Google Shape;48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54"/>
          <p:cNvSpPr txBox="1"/>
          <p:nvPr>
            <p:ph type="title"/>
          </p:nvPr>
        </p:nvSpPr>
        <p:spPr>
          <a:xfrm>
            <a:off x="4841748" y="2582581"/>
            <a:ext cx="8179307" cy="1989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Arial"/>
              <a:buNone/>
              <a:defRPr b="1" i="0" sz="9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12.png"/><Relationship Id="rId9" Type="http://schemas.openxmlformats.org/officeDocument/2006/relationships/image" Target="../media/image16.png"/><Relationship Id="rId5" Type="http://schemas.openxmlformats.org/officeDocument/2006/relationships/image" Target="../media/image6.png"/><Relationship Id="rId6" Type="http://schemas.openxmlformats.org/officeDocument/2006/relationships/image" Target="../media/image13.png"/><Relationship Id="rId7" Type="http://schemas.openxmlformats.org/officeDocument/2006/relationships/image" Target="../media/image3.png"/><Relationship Id="rId8" Type="http://schemas.openxmlformats.org/officeDocument/2006/relationships/image" Target="../media/image1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22.png"/><Relationship Id="rId9" Type="http://schemas.openxmlformats.org/officeDocument/2006/relationships/image" Target="../media/image21.jpg"/><Relationship Id="rId5" Type="http://schemas.openxmlformats.org/officeDocument/2006/relationships/image" Target="../media/image20.png"/><Relationship Id="rId6" Type="http://schemas.openxmlformats.org/officeDocument/2006/relationships/image" Target="../media/image19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9" name="Google Shape;129;p27"/>
          <p:cNvPicPr preferRelativeResize="0"/>
          <p:nvPr/>
        </p:nvPicPr>
        <p:blipFill rotWithShape="1">
          <a:blip r:embed="rId3">
            <a:alphaModFix/>
          </a:blip>
          <a:srcRect b="0" l="9423" r="3055" t="0"/>
          <a:stretch/>
        </p:blipFill>
        <p:spPr>
          <a:xfrm rot="-5400000">
            <a:off x="10763279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0" name="Google Shape;13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59027" y="952501"/>
            <a:ext cx="2276478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7"/>
          <p:cNvSpPr txBox="1"/>
          <p:nvPr>
            <p:ph type="title"/>
          </p:nvPr>
        </p:nvSpPr>
        <p:spPr>
          <a:xfrm>
            <a:off x="1110344" y="4117189"/>
            <a:ext cx="15773400" cy="1989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0E0E0E"/>
                </a:solidFill>
                <a:latin typeface="Inter"/>
                <a:ea typeface="Inter"/>
                <a:cs typeface="Inter"/>
                <a:sym typeface="Inter"/>
              </a:rPr>
              <a:t>Docker</a:t>
            </a:r>
            <a:br>
              <a:rPr b="1" lang="en-US" sz="9600">
                <a:solidFill>
                  <a:srgbClr val="0E0E0E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lang="en-US" sz="4800">
                <a:solidFill>
                  <a:srgbClr val="0E0E0E"/>
                </a:solidFill>
                <a:latin typeface="Inter"/>
                <a:ea typeface="Inter"/>
                <a:cs typeface="Inter"/>
                <a:sym typeface="Inter"/>
              </a:rPr>
              <a:t>Docker compose</a:t>
            </a:r>
            <a:endParaRPr sz="4800"/>
          </a:p>
        </p:txBody>
      </p:sp>
      <p:sp>
        <p:nvSpPr>
          <p:cNvPr id="132" name="Google Shape;132;p27"/>
          <p:cNvSpPr/>
          <p:nvPr/>
        </p:nvSpPr>
        <p:spPr>
          <a:xfrm>
            <a:off x="1110345" y="952500"/>
            <a:ext cx="4210050" cy="5292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Docker. Lesson 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/>
          <p:nvPr>
            <p:ph type="title"/>
          </p:nvPr>
        </p:nvSpPr>
        <p:spPr>
          <a:xfrm>
            <a:off x="1257300" y="547688"/>
            <a:ext cx="13702284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Docker-compose.yml</a:t>
            </a:r>
            <a:endParaRPr/>
          </a:p>
        </p:txBody>
      </p:sp>
      <p:sp>
        <p:nvSpPr>
          <p:cNvPr id="241" name="Google Shape;241;p36"/>
          <p:cNvSpPr txBox="1"/>
          <p:nvPr/>
        </p:nvSpPr>
        <p:spPr>
          <a:xfrm>
            <a:off x="1257300" y="2713809"/>
            <a:ext cx="12981214" cy="489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Разделы верхнего уровня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services:  </a:t>
            </a:r>
            <a:r>
              <a:rPr b="0" i="0" lang="en-US" sz="2400" u="none" cap="none" strike="noStrike">
                <a:solidFill>
                  <a:srgbClr val="92D050"/>
                </a:solidFill>
                <a:latin typeface="Courier New"/>
                <a:ea typeface="Courier New"/>
                <a:cs typeface="Courier New"/>
                <a:sym typeface="Courier New"/>
              </a:rPr>
              <a:t># Определяем сервисы (контейнеры)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web:  </a:t>
            </a:r>
            <a:r>
              <a:rPr b="0" i="0" lang="en-US" sz="2400" u="none" cap="none" strike="noStrike">
                <a:solidFill>
                  <a:srgbClr val="92D050"/>
                </a:solidFill>
                <a:latin typeface="Courier New"/>
                <a:ea typeface="Courier New"/>
                <a:cs typeface="Courier New"/>
                <a:sym typeface="Courier New"/>
              </a:rPr>
              <a:t># Веб-приложение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…</a:t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db:  </a:t>
            </a:r>
            <a:r>
              <a:rPr b="0" i="0" lang="en-US" sz="2400" u="none" cap="none" strike="noStrike">
                <a:solidFill>
                  <a:srgbClr val="92D050"/>
                </a:solidFill>
                <a:latin typeface="Courier New"/>
                <a:ea typeface="Courier New"/>
                <a:cs typeface="Courier New"/>
                <a:sym typeface="Courier New"/>
              </a:rPr>
              <a:t># База данных PostgreSQL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…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volumes: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pg_data:  </a:t>
            </a:r>
            <a:r>
              <a:rPr b="0" i="0" lang="en-US" sz="2400" u="none" cap="none" strike="noStrike">
                <a:solidFill>
                  <a:srgbClr val="92D050"/>
                </a:solidFill>
                <a:latin typeface="Courier New"/>
                <a:ea typeface="Courier New"/>
                <a:cs typeface="Courier New"/>
                <a:sym typeface="Courier New"/>
              </a:rPr>
              <a:t># Определяем том для БД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networks: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app_network:  </a:t>
            </a:r>
            <a:r>
              <a:rPr b="0" i="0" lang="en-US" sz="2400" u="none" cap="none" strike="noStrike">
                <a:solidFill>
                  <a:srgbClr val="92D050"/>
                </a:solidFill>
                <a:latin typeface="Courier New"/>
                <a:ea typeface="Courier New"/>
                <a:cs typeface="Courier New"/>
                <a:sym typeface="Courier New"/>
              </a:rPr>
              <a:t># Определяем сеть для контейнеров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/>
          <p:nvPr>
            <p:ph type="title"/>
          </p:nvPr>
        </p:nvSpPr>
        <p:spPr>
          <a:xfrm>
            <a:off x="1257300" y="547688"/>
            <a:ext cx="13702284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Docker-compose.yml – сервисы </a:t>
            </a:r>
            <a:endParaRPr/>
          </a:p>
        </p:txBody>
      </p:sp>
      <p:sp>
        <p:nvSpPr>
          <p:cNvPr id="247" name="Google Shape;247;p37"/>
          <p:cNvSpPr txBox="1"/>
          <p:nvPr/>
        </p:nvSpPr>
        <p:spPr>
          <a:xfrm>
            <a:off x="1257299" y="2069366"/>
            <a:ext cx="13934803" cy="78483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services:  </a:t>
            </a:r>
            <a:r>
              <a:rPr b="0" i="0" lang="en-US" sz="2400" u="none" cap="none" strike="noStrike">
                <a:solidFill>
                  <a:srgbClr val="92D050"/>
                </a:solidFill>
                <a:latin typeface="Courier New"/>
                <a:ea typeface="Courier New"/>
                <a:cs typeface="Courier New"/>
                <a:sym typeface="Courier New"/>
              </a:rPr>
              <a:t># Определяем сервисы (контейнеры)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web:  </a:t>
            </a:r>
            <a:r>
              <a:rPr b="0" i="0" lang="en-US" sz="2400" u="none" cap="none" strike="noStrike">
                <a:solidFill>
                  <a:srgbClr val="92D050"/>
                </a:solidFill>
                <a:latin typeface="Courier New"/>
                <a:ea typeface="Courier New"/>
                <a:cs typeface="Courier New"/>
                <a:sym typeface="Courier New"/>
              </a:rPr>
              <a:t># Веб-приложение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context: .		</a:t>
            </a:r>
            <a:r>
              <a:rPr b="0" i="0" lang="en-US" sz="2400" u="none" cap="none" strike="noStrike">
                <a:solidFill>
                  <a:srgbClr val="92D050"/>
                </a:solidFill>
                <a:latin typeface="Courier New"/>
                <a:ea typeface="Courier New"/>
                <a:cs typeface="Courier New"/>
                <a:sym typeface="Courier New"/>
              </a:rPr>
              <a:t># Директория, где находится Dockerfile</a:t>
            </a:r>
            <a:endParaRPr b="0" i="0" sz="2400" u="none" cap="none" strike="noStrike">
              <a:solidFill>
                <a:srgbClr val="92D0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build: web.Dockerfile  </a:t>
            </a:r>
            <a:r>
              <a:rPr b="0" i="0" lang="en-US" sz="2400" u="none" cap="none" strike="noStrike">
                <a:solidFill>
                  <a:srgbClr val="92D050"/>
                </a:solidFill>
                <a:latin typeface="Courier New"/>
                <a:ea typeface="Courier New"/>
                <a:cs typeface="Courier New"/>
                <a:sym typeface="Courier New"/>
              </a:rPr>
              <a:t># Собираем образ из Dockerfile</a:t>
            </a:r>
            <a:endParaRPr b="0" i="0" sz="2400" u="none" cap="none" strike="noStrike">
              <a:solidFill>
                <a:srgbClr val="92D0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ports: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- "8000:8000"  </a:t>
            </a:r>
            <a:r>
              <a:rPr b="0" i="0" lang="en-US" sz="2400" u="none" cap="none" strike="noStrike">
                <a:solidFill>
                  <a:srgbClr val="92D050"/>
                </a:solidFill>
                <a:latin typeface="Courier New"/>
                <a:ea typeface="Courier New"/>
                <a:cs typeface="Courier New"/>
                <a:sym typeface="Courier New"/>
              </a:rPr>
              <a:t># Проброс порта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depends_on: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- db  </a:t>
            </a:r>
            <a:r>
              <a:rPr b="0" i="0" lang="en-US" sz="2400" u="none" cap="none" strike="noStrike">
                <a:solidFill>
                  <a:srgbClr val="92D050"/>
                </a:solidFill>
                <a:latin typeface="Courier New"/>
                <a:ea typeface="Courier New"/>
                <a:cs typeface="Courier New"/>
                <a:sym typeface="Courier New"/>
              </a:rPr>
              <a:t># Зависит от базы данных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networks:	</a:t>
            </a:r>
            <a:r>
              <a:rPr b="0" i="0" lang="en-US" sz="2400" u="none" cap="none" strike="noStrike">
                <a:solidFill>
                  <a:srgbClr val="92D050"/>
                </a:solidFill>
                <a:latin typeface="Courier New"/>
                <a:ea typeface="Courier New"/>
                <a:cs typeface="Courier New"/>
                <a:sym typeface="Courier New"/>
              </a:rPr>
              <a:t># выделенная сеть</a:t>
            </a:r>
            <a:endParaRPr b="0" i="0" sz="2400" u="none" cap="none" strike="noStrike">
              <a:solidFill>
                <a:srgbClr val="92D0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- app_network</a:t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db:  </a:t>
            </a:r>
            <a:r>
              <a:rPr b="0" i="0" lang="en-US" sz="2400" u="none" cap="none" strike="noStrike">
                <a:solidFill>
                  <a:srgbClr val="92D050"/>
                </a:solidFill>
                <a:latin typeface="Courier New"/>
                <a:ea typeface="Courier New"/>
                <a:cs typeface="Courier New"/>
                <a:sym typeface="Courier New"/>
              </a:rPr>
              <a:t># База данных PostgreSQL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image: postgres:15. </a:t>
            </a:r>
            <a:r>
              <a:rPr b="0" i="0" lang="en-US" sz="2400" u="none" cap="none" strike="noStrike">
                <a:solidFill>
                  <a:srgbClr val="92D050"/>
                </a:solidFill>
                <a:latin typeface="Courier New"/>
                <a:ea typeface="Courier New"/>
                <a:cs typeface="Courier New"/>
                <a:sym typeface="Courier New"/>
              </a:rPr>
              <a:t># Образ из которого будет сформирован контейнер</a:t>
            </a:r>
            <a:endParaRPr b="0" i="0" sz="2400" u="none" cap="none" strike="noStrike">
              <a:solidFill>
                <a:srgbClr val="92D0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environment:  </a:t>
            </a:r>
            <a:r>
              <a:rPr b="0" i="0" lang="en-US" sz="2400" u="none" cap="none" strike="noStrike">
                <a:solidFill>
                  <a:srgbClr val="92D050"/>
                </a:solidFill>
                <a:latin typeface="Courier New"/>
                <a:ea typeface="Courier New"/>
                <a:cs typeface="Courier New"/>
                <a:sym typeface="Courier New"/>
              </a:rPr>
              <a:t># Переменные окружения</a:t>
            </a:r>
            <a:endParaRPr b="0" i="0" sz="2400" u="none" cap="none" strike="noStrike">
              <a:solidFill>
                <a:srgbClr val="92D0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POSTGRES_USER: user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POSTGRES_PASSWORD: password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POSTGRES_DB: my_database</a:t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volumes:  </a:t>
            </a:r>
            <a:r>
              <a:rPr b="0" i="0" lang="en-US" sz="2400" u="none" cap="none" strike="noStrike">
                <a:solidFill>
                  <a:srgbClr val="92D050"/>
                </a:solidFill>
                <a:latin typeface="Courier New"/>
                <a:ea typeface="Courier New"/>
                <a:cs typeface="Courier New"/>
                <a:sym typeface="Courier New"/>
              </a:rPr>
              <a:t># Том с данными</a:t>
            </a:r>
            <a:endParaRPr b="0" i="0" sz="2400" u="none" cap="none" strike="noStrike">
              <a:solidFill>
                <a:srgbClr val="92D0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- pg_data:/var/lib/postgresql/data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networks:	</a:t>
            </a:r>
            <a:r>
              <a:rPr b="0" i="0" lang="en-US" sz="2400" u="none" cap="none" strike="noStrike">
                <a:solidFill>
                  <a:srgbClr val="92D050"/>
                </a:solidFill>
                <a:latin typeface="Courier New"/>
                <a:ea typeface="Courier New"/>
                <a:cs typeface="Courier New"/>
                <a:sym typeface="Courier New"/>
              </a:rPr>
              <a:t># выделенная сеть</a:t>
            </a:r>
            <a:endParaRPr b="0" i="0" sz="2400" u="none" cap="none" strike="noStrike">
              <a:solidFill>
                <a:srgbClr val="92D0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- app_network</a:t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type="title"/>
          </p:nvPr>
        </p:nvSpPr>
        <p:spPr>
          <a:xfrm>
            <a:off x="1257300" y="547688"/>
            <a:ext cx="13702284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Live-coding</a:t>
            </a:r>
            <a:endParaRPr/>
          </a:p>
        </p:txBody>
      </p:sp>
      <p:sp>
        <p:nvSpPr>
          <p:cNvPr id="253" name="Google Shape;253;p38"/>
          <p:cNvSpPr txBox="1"/>
          <p:nvPr/>
        </p:nvSpPr>
        <p:spPr>
          <a:xfrm>
            <a:off x="1257300" y="2713809"/>
            <a:ext cx="12981214" cy="589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Простой Docker compose файл для запуска БД (все настройки в одном файле)</a:t>
            </a:r>
            <a:endParaRPr b="0" i="0" sz="2400" u="none" cap="none" strike="noStrike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9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b="1" i="0" lang="en-US" sz="8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i="0" sz="8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b="1" i="0" lang="en-US" sz="6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Создание контейнеров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i="0" sz="6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b="1" i="0" lang="en-US" sz="6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  <a:endParaRPr b="1" i="0" sz="60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0"/>
          <p:cNvSpPr txBox="1"/>
          <p:nvPr>
            <p:ph type="title"/>
          </p:nvPr>
        </p:nvSpPr>
        <p:spPr>
          <a:xfrm>
            <a:off x="1257300" y="547688"/>
            <a:ext cx="13702284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Задание в сессионном зале</a:t>
            </a:r>
            <a:endParaRPr/>
          </a:p>
        </p:txBody>
      </p:sp>
      <p:sp>
        <p:nvSpPr>
          <p:cNvPr id="264" name="Google Shape;264;p40"/>
          <p:cNvSpPr txBox="1"/>
          <p:nvPr/>
        </p:nvSpPr>
        <p:spPr>
          <a:xfrm>
            <a:off x="1257300" y="2713809"/>
            <a:ext cx="12981214" cy="6683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Выполните: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Написать docker compose файл для запуска двух БД (MySQL и PostgreSQL)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Каждая БД должна получать параметры запуска (имя пользователя и пароль)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Каждая БД должна иметь том данных для сохранения данных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Каждая БД должна работать в своей сети и не должна видеть другую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Время выполнения: 20 минут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Как работать с заданием: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Поделитесь на команды по 3-4 человека и перейдите в сессионные залы.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Один человек демонстрирует экран и записывает решение, все остальные вырабатывают решение.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Вся команда должна понимать решение, объясняйте друг другу.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1"/>
          <p:cNvSpPr txBox="1"/>
          <p:nvPr/>
        </p:nvSpPr>
        <p:spPr>
          <a:xfrm>
            <a:off x="5797571" y="4435614"/>
            <a:ext cx="669285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Работа в сессионном зале 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2"/>
          <p:cNvSpPr txBox="1"/>
          <p:nvPr>
            <p:ph type="title"/>
          </p:nvPr>
        </p:nvSpPr>
        <p:spPr>
          <a:xfrm>
            <a:off x="1257300" y="547688"/>
            <a:ext cx="13702284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Работа в сессионных залах</a:t>
            </a:r>
            <a:endParaRPr/>
          </a:p>
        </p:txBody>
      </p:sp>
      <p:sp>
        <p:nvSpPr>
          <p:cNvPr id="275" name="Google Shape;275;p42"/>
          <p:cNvSpPr txBox="1"/>
          <p:nvPr/>
        </p:nvSpPr>
        <p:spPr>
          <a:xfrm>
            <a:off x="1257300" y="3955841"/>
            <a:ext cx="12471763" cy="3088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Пусть каждая команда покажет свои решения и расскажет: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что получилось сделать;</a:t>
            </a:r>
            <a:endParaRPr/>
          </a:p>
          <a:p>
            <a:pPr indent="-17780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где были трудности и какие вопросы возникли в процессе решения.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Преподаватель разбирает решения, указывает на ошибки и показывает верный подход к решению. 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b="1" i="0" lang="en-US" sz="8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Балансировщик нагрузки</a:t>
            </a:r>
            <a:endParaRPr b="1" i="0" sz="8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i="0" sz="8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>
            <p:ph type="title"/>
          </p:nvPr>
        </p:nvSpPr>
        <p:spPr>
          <a:xfrm>
            <a:off x="1257300" y="547688"/>
            <a:ext cx="13702284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Сервер NGINX как балансировщик нагрузки</a:t>
            </a:r>
            <a:endParaRPr/>
          </a:p>
        </p:txBody>
      </p:sp>
      <p:sp>
        <p:nvSpPr>
          <p:cNvPr id="287" name="Google Shape;287;p44"/>
          <p:cNvSpPr txBox="1"/>
          <p:nvPr/>
        </p:nvSpPr>
        <p:spPr>
          <a:xfrm>
            <a:off x="1257300" y="2828776"/>
            <a:ext cx="16717192" cy="746665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Изолируем точку входа в приложение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services: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nginx: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image: nginx</a:t>
            </a:r>
            <a:endParaRPr b="0" i="0" sz="2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volumes: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 ./nginx.conf:/etc/nginx/nginx.conf:ro </a:t>
            </a:r>
            <a:r>
              <a:rPr b="0" i="0" lang="en-US" sz="2800" u="none" cap="none" strike="noStrike">
                <a:solidFill>
                  <a:srgbClr val="92D050"/>
                </a:solidFill>
                <a:latin typeface="Courier New"/>
                <a:ea typeface="Courier New"/>
                <a:cs typeface="Courier New"/>
                <a:sym typeface="Courier New"/>
              </a:rPr>
              <a:t># загрузка файла конфигурации</a:t>
            </a:r>
            <a:endParaRPr b="0" i="0" sz="2800" u="none" cap="none" strike="noStrike">
              <a:solidFill>
                <a:srgbClr val="92D0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depends_on: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 fastapi_net</a:t>
            </a:r>
            <a:endParaRPr b="0" i="0" sz="2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ports: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- 8080:4000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fastapi_net: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image: fastapi_net</a:t>
            </a:r>
            <a:endParaRPr b="0" i="0" sz="2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ports: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- 5002:5002</a:t>
            </a:r>
            <a:endParaRPr/>
          </a:p>
        </p:txBody>
      </p:sp>
      <p:sp>
        <p:nvSpPr>
          <p:cNvPr id="288" name="Google Shape;288;p44"/>
          <p:cNvSpPr txBox="1"/>
          <p:nvPr/>
        </p:nvSpPr>
        <p:spPr>
          <a:xfrm>
            <a:off x="11312435" y="2828776"/>
            <a:ext cx="6662057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Внимание!</a:t>
            </a:r>
            <a:b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Мы все еще можем получить доступ к нашему приложению напрямую,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но делать этого не стоит.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Для доступа используем сервер NGINX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/>
          <p:nvPr>
            <p:ph type="title"/>
          </p:nvPr>
        </p:nvSpPr>
        <p:spPr>
          <a:xfrm>
            <a:off x="1257300" y="547688"/>
            <a:ext cx="13702284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Сервер NGINX как балансировщик нагрузки</a:t>
            </a:r>
            <a:endParaRPr/>
          </a:p>
        </p:txBody>
      </p:sp>
      <p:sp>
        <p:nvSpPr>
          <p:cNvPr id="294" name="Google Shape;294;p45"/>
          <p:cNvSpPr txBox="1"/>
          <p:nvPr/>
        </p:nvSpPr>
        <p:spPr>
          <a:xfrm>
            <a:off x="1257300" y="2828776"/>
            <a:ext cx="10055135" cy="67957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nginx.conf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user  nginx;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events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worker_connections   1000;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http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server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listen 4000;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location /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proxy_pass http://fastapi_net:5002;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8" name="Google Shape;13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2056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9" name="Google Shape;13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2501" y="952501"/>
            <a:ext cx="2894946" cy="533338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8"/>
          <p:cNvSpPr/>
          <p:nvPr/>
        </p:nvSpPr>
        <p:spPr>
          <a:xfrm>
            <a:off x="1328374" y="920516"/>
            <a:ext cx="21432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8"/>
          <p:cNvSpPr/>
          <p:nvPr/>
        </p:nvSpPr>
        <p:spPr>
          <a:xfrm>
            <a:off x="7971772" y="2114550"/>
            <a:ext cx="9365252" cy="6112044"/>
          </a:xfrm>
          <a:prstGeom prst="roundRect">
            <a:avLst>
              <a:gd fmla="val 394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8"/>
          <p:cNvSpPr/>
          <p:nvPr/>
        </p:nvSpPr>
        <p:spPr>
          <a:xfrm>
            <a:off x="8484016" y="2076816"/>
            <a:ext cx="7610400" cy="12689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Игорь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Стурейко</a:t>
            </a:r>
            <a:b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5832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43" name="Google Shape;143;p28"/>
          <p:cNvGrpSpPr/>
          <p:nvPr/>
        </p:nvGrpSpPr>
        <p:grpSpPr>
          <a:xfrm>
            <a:off x="13381666" y="6694267"/>
            <a:ext cx="4906336" cy="3592734"/>
            <a:chOff x="12341323" y="5932463"/>
            <a:chExt cx="5946676" cy="4354538"/>
          </a:xfrm>
        </p:grpSpPr>
        <p:pic>
          <p:nvPicPr>
            <p:cNvPr descr="preencoded.png" id="144" name="Google Shape;144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145" name="Google Shape;145;p2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146" name="Google Shape;146;p2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" name="Google Shape;147;p28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28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9" name="Google Shape;149;p28"/>
          <p:cNvSpPr txBox="1"/>
          <p:nvPr/>
        </p:nvSpPr>
        <p:spPr>
          <a:xfrm>
            <a:off x="8484016" y="7234045"/>
            <a:ext cx="4671600" cy="99255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sng" cap="none" strike="noStrike">
                <a:solidFill>
                  <a:srgbClr val="F1672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Telegram:@stureiko</a:t>
            </a:r>
            <a:endParaRPr b="0" i="0" sz="2000" u="sng" cap="none" strike="noStrike">
              <a:solidFill>
                <a:srgbClr val="F1672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sng" cap="none" strike="noStrike">
                <a:solidFill>
                  <a:srgbClr val="F1672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LinkedIn: igor-stureiko </a:t>
            </a:r>
            <a:endParaRPr/>
          </a:p>
        </p:txBody>
      </p:sp>
      <p:pic>
        <p:nvPicPr>
          <p:cNvPr id="150" name="Google Shape;150;p28"/>
          <p:cNvPicPr preferRelativeResize="0"/>
          <p:nvPr/>
        </p:nvPicPr>
        <p:blipFill rotWithShape="1">
          <a:blip r:embed="rId8">
            <a:alphaModFix/>
          </a:blip>
          <a:srcRect b="0" l="-1" r="294" t="12156"/>
          <a:stretch/>
        </p:blipFill>
        <p:spPr>
          <a:xfrm>
            <a:off x="621783" y="2600680"/>
            <a:ext cx="6075478" cy="6057496"/>
          </a:xfrm>
          <a:prstGeom prst="ellipse">
            <a:avLst/>
          </a:prstGeom>
          <a:noFill/>
          <a:ln cap="rnd" cmpd="sng" w="127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descr="preencoded.png" id="151" name="Google Shape;151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" y="3619502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8"/>
          <p:cNvSpPr txBox="1"/>
          <p:nvPr/>
        </p:nvSpPr>
        <p:spPr>
          <a:xfrm>
            <a:off x="8484017" y="3955831"/>
            <a:ext cx="7870682" cy="31944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Teamlead, главный инженер проекта,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Физический факультет МГУ, PhD теоретическая физика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100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Опыт: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Более 20 лет занимаюсь прикладной математикой и </a:t>
            </a:r>
            <a:br>
              <a:rPr b="0" i="0" lang="en-US" sz="2100" u="none" cap="none" strike="noStrike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-US" sz="2100" u="none" cap="none" strike="noStrike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мат.моделированием</a:t>
            </a:r>
            <a:endParaRPr b="0" i="0" sz="2100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(Data Scientist) (Python, С++)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Анализ временных рядов, эволюционное развитие сложных систем, финансовые модели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6"/>
          <p:cNvSpPr txBox="1"/>
          <p:nvPr>
            <p:ph type="title"/>
          </p:nvPr>
        </p:nvSpPr>
        <p:spPr>
          <a:xfrm>
            <a:off x="1257300" y="547688"/>
            <a:ext cx="13702284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Несколько экземпляров приложения</a:t>
            </a:r>
            <a:endParaRPr/>
          </a:p>
        </p:txBody>
      </p:sp>
      <p:sp>
        <p:nvSpPr>
          <p:cNvPr id="300" name="Google Shape;300;p46"/>
          <p:cNvSpPr txBox="1"/>
          <p:nvPr/>
        </p:nvSpPr>
        <p:spPr>
          <a:xfrm>
            <a:off x="1257300" y="2828776"/>
            <a:ext cx="13702284" cy="741741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services: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nginx: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image: nginx</a:t>
            </a:r>
            <a:endParaRPr b="0" i="0" sz="2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volumes: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 ./nginx.conf:/etc/nginx/nginx.conf:ro</a:t>
            </a:r>
            <a:endParaRPr b="0" i="0" sz="2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depends_on: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 fastapi_net</a:t>
            </a:r>
            <a:endParaRPr b="0" i="0" sz="2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ports: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- 8080:4000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fastapi_net: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image: fastapi_net</a:t>
            </a:r>
            <a:endParaRPr b="0" i="0" sz="2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ports:</a:t>
            </a:r>
            <a:endParaRPr/>
          </a:p>
          <a:p>
            <a:pPr indent="-2708275" lvl="0" marL="27209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- 5002	</a:t>
            </a:r>
            <a:r>
              <a:rPr b="1" i="0" lang="en-US" sz="2800" u="none" cap="none" strike="noStrike">
                <a:solidFill>
                  <a:srgbClr val="92D050"/>
                </a:solidFill>
                <a:latin typeface="Courier New"/>
                <a:ea typeface="Courier New"/>
                <a:cs typeface="Courier New"/>
                <a:sym typeface="Courier New"/>
              </a:rPr>
              <a:t># Внимание! Указываем ТОЛЬКО внутренний порт. Внешний будет назначен автоматически</a:t>
            </a:r>
            <a:endParaRPr b="1" i="0" sz="2800" u="none" cap="none" strike="noStrike">
              <a:solidFill>
                <a:srgbClr val="92D0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deploy: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replicas: 3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type="title"/>
          </p:nvPr>
        </p:nvSpPr>
        <p:spPr>
          <a:xfrm>
            <a:off x="1257300" y="547688"/>
            <a:ext cx="13702284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Изменение количества экземпляров</a:t>
            </a:r>
            <a:endParaRPr/>
          </a:p>
        </p:txBody>
      </p:sp>
      <p:sp>
        <p:nvSpPr>
          <p:cNvPr id="306" name="Google Shape;306;p47"/>
          <p:cNvSpPr txBox="1"/>
          <p:nvPr/>
        </p:nvSpPr>
        <p:spPr>
          <a:xfrm>
            <a:off x="1257300" y="3864327"/>
            <a:ext cx="13702284" cy="5232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docker compose up --scale fastapi_net=6 -d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b="1" i="0" lang="en-US" sz="8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i="0" sz="8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b="1" i="0" lang="en-US" sz="6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Многоконтейнерная конфигурация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i="0" sz="6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b="1" i="0" lang="en-US" sz="6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  <a:endParaRPr b="1" i="0" sz="60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9"/>
          <p:cNvSpPr txBox="1"/>
          <p:nvPr>
            <p:ph type="title"/>
          </p:nvPr>
        </p:nvSpPr>
        <p:spPr>
          <a:xfrm>
            <a:off x="1257300" y="547688"/>
            <a:ext cx="13702284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Задание в сессионном зале</a:t>
            </a:r>
            <a:endParaRPr/>
          </a:p>
        </p:txBody>
      </p:sp>
      <p:sp>
        <p:nvSpPr>
          <p:cNvPr id="317" name="Google Shape;317;p49"/>
          <p:cNvSpPr txBox="1"/>
          <p:nvPr/>
        </p:nvSpPr>
        <p:spPr>
          <a:xfrm>
            <a:off x="1257300" y="2495956"/>
            <a:ext cx="12981214" cy="7791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Выполните: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Написать docker compose файл для запуска двух БД (MySQL и PostgreSQL)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Каждая БД должна получать параметры запуска (имя пользователя и пароль)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Каждая БД должна иметь том данных для сохранения данных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Каждая БД должна работать в своей сети и не должна видеть другую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Запуск 4 копий приложения которое взаимодействует с каждой БД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Запуск балансировщика NGINX для доступа к приложению.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Время выполнения: 20 минут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Как работать с заданием: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Поделитесь на команды по 3-4 человека и перейдите в сессионные залы.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Один человек демонстрирует экран и записывает решение, все остальные вырабатывают решение.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Вся команда должна понимать решение, объясняйте друг другу.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0"/>
          <p:cNvSpPr txBox="1"/>
          <p:nvPr/>
        </p:nvSpPr>
        <p:spPr>
          <a:xfrm>
            <a:off x="5797571" y="4435614"/>
            <a:ext cx="669285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Работа в сессионном зале 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1"/>
          <p:cNvSpPr txBox="1"/>
          <p:nvPr>
            <p:ph type="title"/>
          </p:nvPr>
        </p:nvSpPr>
        <p:spPr>
          <a:xfrm>
            <a:off x="1257300" y="547688"/>
            <a:ext cx="13702284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Работа в сессионных залах</a:t>
            </a:r>
            <a:endParaRPr/>
          </a:p>
        </p:txBody>
      </p:sp>
      <p:sp>
        <p:nvSpPr>
          <p:cNvPr id="328" name="Google Shape;328;p51"/>
          <p:cNvSpPr txBox="1"/>
          <p:nvPr/>
        </p:nvSpPr>
        <p:spPr>
          <a:xfrm>
            <a:off x="1257300" y="3955841"/>
            <a:ext cx="12471763" cy="3088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Пусть каждая команда покажет свои решения и расскажет: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что получилось сделать;</a:t>
            </a:r>
            <a:endParaRPr/>
          </a:p>
          <a:p>
            <a:pPr indent="-17780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где были трудности и какие вопросы возникли в процессе решения.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Преподаватель разбирает решения, указывает на ошибки и показывает верный подход к решению. 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0"/>
          <p:cNvSpPr/>
          <p:nvPr/>
        </p:nvSpPr>
        <p:spPr>
          <a:xfrm>
            <a:off x="1470572" y="1417569"/>
            <a:ext cx="12230100" cy="1163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b="1" i="0" lang="en-US" sz="6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ЗАКЛЮЧЕНИЕ</a:t>
            </a:r>
            <a:endParaRPr b="1" i="0" sz="6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10"/>
          <p:cNvSpPr txBox="1"/>
          <p:nvPr/>
        </p:nvSpPr>
        <p:spPr>
          <a:xfrm>
            <a:off x="1470572" y="3430654"/>
            <a:ext cx="16533964" cy="4524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94360" lvl="0" marL="5943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AutoNum type="arabicPeriod"/>
            </a:pPr>
            <a:r>
              <a:rPr b="0" i="0" lang="en-US" sz="3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Поняли что такое Docker Compose? Основные преимущества и компоненты Docker Compose файла.</a:t>
            </a:r>
            <a:endParaRPr/>
          </a:p>
          <a:p>
            <a:pPr indent="-594360" lvl="0" marL="5943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AutoNum type="arabicPeriod"/>
            </a:pPr>
            <a:r>
              <a:rPr b="0" i="0" lang="en-US" sz="3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Создали простой файл `docker-compose.yml` для многосервисного приложения.</a:t>
            </a:r>
            <a:endParaRPr/>
          </a:p>
          <a:p>
            <a:pPr indent="-594360" lvl="0" marL="5943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AutoNum type="arabicPeriod"/>
            </a:pPr>
            <a:r>
              <a:rPr b="0" i="0" lang="en-US" sz="3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Добавили зависимости, переменные окружения, порты и тома.</a:t>
            </a:r>
            <a:endParaRPr/>
          </a:p>
          <a:p>
            <a:pPr indent="-594360" lvl="0" marL="5943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AutoNum type="arabicPeriod"/>
            </a:pPr>
            <a:r>
              <a:rPr b="0" i="0" lang="en-US" sz="3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Собрали шаблон с балансировщиком нагрузки.</a:t>
            </a:r>
            <a:endParaRPr b="0" i="0" sz="32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/>
          <p:nvPr/>
        </p:nvSpPr>
        <p:spPr>
          <a:xfrm>
            <a:off x="936001" y="972000"/>
            <a:ext cx="12075626" cy="10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Правила занятия</a:t>
            </a:r>
            <a:endParaRPr b="1" i="0" sz="6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9"/>
          <p:cNvSpPr/>
          <p:nvPr/>
        </p:nvSpPr>
        <p:spPr>
          <a:xfrm>
            <a:off x="936000" y="3697977"/>
            <a:ext cx="11804300" cy="49868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26719" lvl="0" marL="502919" marR="0" rtl="0" algn="l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b="0" i="0" lang="en-US" sz="2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Камера должна быть включена на протяжении всего занятия.</a:t>
            </a:r>
            <a:endParaRPr/>
          </a:p>
          <a:p>
            <a:pPr indent="-426719" lvl="0" marL="502919" marR="0" rtl="0" algn="l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b="0" i="0" lang="en-US" sz="2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Организационные вопросы по обучению решаются с кураторами, а не на тематических занятиях.</a:t>
            </a:r>
            <a:endParaRPr/>
          </a:p>
          <a:p>
            <a:pPr indent="-426719" lvl="0" marL="502919" marR="0" rtl="0" algn="l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b="0" i="0" lang="en-US" sz="2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Вести себя уважительно и этично по отношению к остальным участникам занятия.</a:t>
            </a:r>
            <a:endParaRPr/>
          </a:p>
          <a:p>
            <a:pPr indent="-426719" lvl="0" marL="502919" marR="0" rtl="0" algn="l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b="0" i="0" lang="en-US" sz="2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Во время занятия будут интерактивные задания, будьте готовы взаимодействовать с другими участниками, демонстрировать рабочий экран.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401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Карта курса</a:t>
            </a:r>
            <a:endParaRPr b="1" i="0" sz="640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30"/>
          <p:cNvSpPr/>
          <p:nvPr/>
        </p:nvSpPr>
        <p:spPr>
          <a:xfrm>
            <a:off x="1123405" y="2481942"/>
            <a:ext cx="3860437" cy="914400"/>
          </a:xfrm>
          <a:prstGeom prst="roundRect">
            <a:avLst>
              <a:gd fmla="val 16667" name="adj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/>
          </a:p>
        </p:txBody>
      </p:sp>
      <p:sp>
        <p:nvSpPr>
          <p:cNvPr id="167" name="Google Shape;167;p30"/>
          <p:cNvSpPr/>
          <p:nvPr/>
        </p:nvSpPr>
        <p:spPr>
          <a:xfrm>
            <a:off x="6102892" y="2625267"/>
            <a:ext cx="3860437" cy="914400"/>
          </a:xfrm>
          <a:prstGeom prst="roundRect">
            <a:avLst>
              <a:gd fmla="val 16667" name="adj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Core Python</a:t>
            </a:r>
            <a:endParaRPr/>
          </a:p>
        </p:txBody>
      </p:sp>
      <p:sp>
        <p:nvSpPr>
          <p:cNvPr id="168" name="Google Shape;168;p30"/>
          <p:cNvSpPr/>
          <p:nvPr/>
        </p:nvSpPr>
        <p:spPr>
          <a:xfrm>
            <a:off x="11235882" y="3227022"/>
            <a:ext cx="3860437" cy="914400"/>
          </a:xfrm>
          <a:prstGeom prst="roundRect">
            <a:avLst>
              <a:gd fmla="val 16667" name="adj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Advanced Python</a:t>
            </a:r>
            <a:endParaRPr/>
          </a:p>
        </p:txBody>
      </p:sp>
      <p:cxnSp>
        <p:nvCxnSpPr>
          <p:cNvPr id="169" name="Google Shape;169;p30"/>
          <p:cNvCxnSpPr>
            <a:stCxn id="166" idx="3"/>
            <a:endCxn id="167" idx="1"/>
          </p:cNvCxnSpPr>
          <p:nvPr/>
        </p:nvCxnSpPr>
        <p:spPr>
          <a:xfrm>
            <a:off x="4983842" y="2939142"/>
            <a:ext cx="1119000" cy="143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70" name="Google Shape;170;p30"/>
          <p:cNvCxnSpPr>
            <a:stCxn id="167" idx="3"/>
            <a:endCxn id="168" idx="1"/>
          </p:cNvCxnSpPr>
          <p:nvPr/>
        </p:nvCxnSpPr>
        <p:spPr>
          <a:xfrm>
            <a:off x="9963329" y="3082467"/>
            <a:ext cx="1272600" cy="6018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71" name="Google Shape;171;p30"/>
          <p:cNvCxnSpPr>
            <a:stCxn id="172" idx="3"/>
            <a:endCxn id="173" idx="1"/>
          </p:cNvCxnSpPr>
          <p:nvPr/>
        </p:nvCxnSpPr>
        <p:spPr>
          <a:xfrm>
            <a:off x="5753380" y="5013959"/>
            <a:ext cx="1460400" cy="4905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74" name="Google Shape;174;p30"/>
          <p:cNvCxnSpPr>
            <a:stCxn id="173" idx="3"/>
            <a:endCxn id="168" idx="2"/>
          </p:cNvCxnSpPr>
          <p:nvPr/>
        </p:nvCxnSpPr>
        <p:spPr>
          <a:xfrm flipH="1" rot="10800000">
            <a:off x="11632366" y="4141518"/>
            <a:ext cx="1533600" cy="1362900"/>
          </a:xfrm>
          <a:prstGeom prst="curvedConnector2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75" name="Google Shape;175;p30"/>
          <p:cNvCxnSpPr>
            <a:stCxn id="172" idx="1"/>
            <a:endCxn id="176" idx="1"/>
          </p:cNvCxnSpPr>
          <p:nvPr/>
        </p:nvCxnSpPr>
        <p:spPr>
          <a:xfrm>
            <a:off x="1892943" y="5013959"/>
            <a:ext cx="464100" cy="2043300"/>
          </a:xfrm>
          <a:prstGeom prst="curvedConnector3">
            <a:avLst>
              <a:gd fmla="val -49256" name="adj1"/>
            </a:avLst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77" name="Google Shape;177;p30"/>
          <p:cNvCxnSpPr>
            <a:stCxn id="176" idx="3"/>
            <a:endCxn id="178" idx="1"/>
          </p:cNvCxnSpPr>
          <p:nvPr/>
        </p:nvCxnSpPr>
        <p:spPr>
          <a:xfrm>
            <a:off x="6217567" y="7057208"/>
            <a:ext cx="2626500" cy="561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79" name="Google Shape;179;p30"/>
          <p:cNvCxnSpPr>
            <a:stCxn id="180" idx="3"/>
            <a:endCxn id="178" idx="2"/>
          </p:cNvCxnSpPr>
          <p:nvPr/>
        </p:nvCxnSpPr>
        <p:spPr>
          <a:xfrm flipH="1" rot="10800000">
            <a:off x="7720148" y="8076207"/>
            <a:ext cx="3054300" cy="1238700"/>
          </a:xfrm>
          <a:prstGeom prst="curvedConnector2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181" name="Google Shape;18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78880" y="2911845"/>
            <a:ext cx="430060" cy="4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97547" y="3492524"/>
            <a:ext cx="430060" cy="471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" name="Google Shape;183;p30"/>
          <p:cNvGrpSpPr/>
          <p:nvPr/>
        </p:nvGrpSpPr>
        <p:grpSpPr>
          <a:xfrm>
            <a:off x="1892943" y="4556759"/>
            <a:ext cx="3860437" cy="914400"/>
            <a:chOff x="2357130" y="5143500"/>
            <a:chExt cx="3860436" cy="914400"/>
          </a:xfrm>
        </p:grpSpPr>
        <p:sp>
          <p:nvSpPr>
            <p:cNvPr id="172" name="Google Shape;172;p30"/>
            <p:cNvSpPr/>
            <p:nvPr/>
          </p:nvSpPr>
          <p:spPr>
            <a:xfrm>
              <a:off x="2357130" y="5143500"/>
              <a:ext cx="3860436" cy="914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r="100%" t="100%"/>
              </a:path>
              <a:tileRect b="-100%" l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Docker и </a:t>
              </a:r>
              <a:b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Docker Compose</a:t>
              </a:r>
              <a:endParaRPr/>
            </a:p>
          </p:txBody>
        </p:sp>
        <p:pic>
          <p:nvPicPr>
            <p:cNvPr id="184" name="Google Shape;184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90623" y="5330700"/>
              <a:ext cx="720000" cy="5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250074" y="5282379"/>
              <a:ext cx="938768" cy="54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3" name="Google Shape;173;p30"/>
          <p:cNvSpPr/>
          <p:nvPr/>
        </p:nvSpPr>
        <p:spPr>
          <a:xfrm>
            <a:off x="7213781" y="5047218"/>
            <a:ext cx="4418585" cy="914400"/>
          </a:xfrm>
          <a:prstGeom prst="roundRect">
            <a:avLst>
              <a:gd fmla="val 16667" name="adj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Django and Databases</a:t>
            </a:r>
            <a:endParaRPr/>
          </a:p>
        </p:txBody>
      </p:sp>
      <p:pic>
        <p:nvPicPr>
          <p:cNvPr id="186" name="Google Shape;186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90879" y="5257434"/>
            <a:ext cx="540000" cy="54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" name="Google Shape;187;p30"/>
          <p:cNvGrpSpPr/>
          <p:nvPr/>
        </p:nvGrpSpPr>
        <p:grpSpPr>
          <a:xfrm>
            <a:off x="2357130" y="6600008"/>
            <a:ext cx="3860437" cy="914400"/>
            <a:chOff x="2357130" y="6600008"/>
            <a:chExt cx="3860436" cy="914400"/>
          </a:xfrm>
        </p:grpSpPr>
        <p:sp>
          <p:nvSpPr>
            <p:cNvPr id="176" name="Google Shape;176;p30"/>
            <p:cNvSpPr/>
            <p:nvPr/>
          </p:nvSpPr>
          <p:spPr>
            <a:xfrm>
              <a:off x="2357130" y="6600008"/>
              <a:ext cx="3860436" cy="914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r="100%" t="100%"/>
              </a:path>
              <a:tileRect b="-100%" l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Microservices и API</a:t>
              </a:r>
              <a:endParaRPr/>
            </a:p>
          </p:txBody>
        </p:sp>
        <p:pic>
          <p:nvPicPr>
            <p:cNvPr id="188" name="Google Shape;188;p3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65573" y="6787208"/>
              <a:ext cx="430820" cy="54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9" name="Google Shape;189;p30"/>
          <p:cNvGrpSpPr/>
          <p:nvPr/>
        </p:nvGrpSpPr>
        <p:grpSpPr>
          <a:xfrm>
            <a:off x="1706590" y="8857707"/>
            <a:ext cx="6013558" cy="914400"/>
            <a:chOff x="1706590" y="8857706"/>
            <a:chExt cx="6013559" cy="914400"/>
          </a:xfrm>
        </p:grpSpPr>
        <p:sp>
          <p:nvSpPr>
            <p:cNvPr id="180" name="Google Shape;180;p30"/>
            <p:cNvSpPr/>
            <p:nvPr/>
          </p:nvSpPr>
          <p:spPr>
            <a:xfrm>
              <a:off x="1706590" y="8857706"/>
              <a:ext cx="6013559" cy="914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r="100%" t="100%"/>
              </a:path>
              <a:tileRect b="-100%" l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582663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Нейросети для backend-проектов. </a:t>
              </a:r>
              <a:b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Deep ML</a:t>
              </a:r>
              <a:endParaRPr/>
            </a:p>
          </p:txBody>
        </p:sp>
        <p:pic>
          <p:nvPicPr>
            <p:cNvPr id="190" name="Google Shape;190;p30"/>
            <p:cNvPicPr preferRelativeResize="0"/>
            <p:nvPr/>
          </p:nvPicPr>
          <p:blipFill rotWithShape="1">
            <a:blip r:embed="rId8">
              <a:alphaModFix/>
            </a:blip>
            <a:srcRect b="2849" l="0" r="0" t="2849"/>
            <a:stretch/>
          </p:blipFill>
          <p:spPr>
            <a:xfrm>
              <a:off x="1892944" y="9044906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91" name="Google Shape;191;p30"/>
          <p:cNvGrpSpPr/>
          <p:nvPr/>
        </p:nvGrpSpPr>
        <p:grpSpPr>
          <a:xfrm>
            <a:off x="8844098" y="7161712"/>
            <a:ext cx="3860437" cy="914400"/>
            <a:chOff x="8073390" y="7514408"/>
            <a:chExt cx="3860436" cy="914400"/>
          </a:xfrm>
        </p:grpSpPr>
        <p:sp>
          <p:nvSpPr>
            <p:cNvPr id="178" name="Google Shape;178;p30"/>
            <p:cNvSpPr/>
            <p:nvPr/>
          </p:nvSpPr>
          <p:spPr>
            <a:xfrm>
              <a:off x="8073390" y="7514408"/>
              <a:ext cx="3860436" cy="914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r="100%" t="100%"/>
              </a:path>
              <a:tileRect b="-100%" l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582663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Final Team Project</a:t>
              </a:r>
              <a:endParaRPr/>
            </a:p>
          </p:txBody>
        </p:sp>
        <p:pic>
          <p:nvPicPr>
            <p:cNvPr id="192" name="Google Shape;192;p30"/>
            <p:cNvPicPr preferRelativeResize="0"/>
            <p:nvPr/>
          </p:nvPicPr>
          <p:blipFill rotWithShape="1">
            <a:blip r:embed="rId9">
              <a:alphaModFix/>
            </a:blip>
            <a:srcRect b="2849" l="0" r="0" t="2849"/>
            <a:stretch/>
          </p:blipFill>
          <p:spPr>
            <a:xfrm>
              <a:off x="8289249" y="7701608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id="193" name="Google Shape;193;p30"/>
          <p:cNvPicPr preferRelativeResize="0"/>
          <p:nvPr/>
        </p:nvPicPr>
        <p:blipFill rotWithShape="1">
          <a:blip r:embed="rId10">
            <a:alphaModFix/>
          </a:blip>
          <a:srcRect b="2849" l="0" r="0" t="2849"/>
          <a:stretch/>
        </p:blipFill>
        <p:spPr>
          <a:xfrm>
            <a:off x="1356690" y="2751594"/>
            <a:ext cx="419930" cy="396002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1257300" y="547688"/>
            <a:ext cx="13702284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Карта модуля</a:t>
            </a:r>
            <a:endParaRPr/>
          </a:p>
        </p:txBody>
      </p:sp>
      <p:sp>
        <p:nvSpPr>
          <p:cNvPr id="199" name="Google Shape;199;p31"/>
          <p:cNvSpPr/>
          <p:nvPr/>
        </p:nvSpPr>
        <p:spPr>
          <a:xfrm>
            <a:off x="2782859" y="2079625"/>
            <a:ext cx="5864751" cy="9144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Введение в Docker</a:t>
            </a:r>
            <a:endParaRPr/>
          </a:p>
        </p:txBody>
      </p:sp>
      <p:sp>
        <p:nvSpPr>
          <p:cNvPr id="200" name="Google Shape;200;p31"/>
          <p:cNvSpPr/>
          <p:nvPr/>
        </p:nvSpPr>
        <p:spPr>
          <a:xfrm>
            <a:off x="2782859" y="3825627"/>
            <a:ext cx="5864751" cy="9144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Dockerfile – создание контейнеров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1"/>
          <p:cNvSpPr/>
          <p:nvPr/>
        </p:nvSpPr>
        <p:spPr>
          <a:xfrm>
            <a:off x="2782859" y="5571629"/>
            <a:ext cx="5864751" cy="9144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Docker и БД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/>
          <p:nvPr/>
        </p:nvSpPr>
        <p:spPr>
          <a:xfrm>
            <a:off x="2782859" y="7317631"/>
            <a:ext cx="5864751" cy="914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Docker compose</a:t>
            </a:r>
            <a:endParaRPr/>
          </a:p>
        </p:txBody>
      </p:sp>
      <p:sp>
        <p:nvSpPr>
          <p:cNvPr id="203" name="Google Shape;203;p31"/>
          <p:cNvSpPr/>
          <p:nvPr/>
        </p:nvSpPr>
        <p:spPr>
          <a:xfrm>
            <a:off x="2782857" y="9063634"/>
            <a:ext cx="5864751" cy="914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Логирование приложений в Docker</a:t>
            </a:r>
            <a:endParaRPr/>
          </a:p>
        </p:txBody>
      </p:sp>
      <p:sp>
        <p:nvSpPr>
          <p:cNvPr id="204" name="Google Shape;204;p31"/>
          <p:cNvSpPr txBox="1"/>
          <p:nvPr/>
        </p:nvSpPr>
        <p:spPr>
          <a:xfrm>
            <a:off x="2050054" y="2121327"/>
            <a:ext cx="45076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205" name="Google Shape;205;p31"/>
          <p:cNvSpPr txBox="1"/>
          <p:nvPr/>
        </p:nvSpPr>
        <p:spPr>
          <a:xfrm>
            <a:off x="2050054" y="3819845"/>
            <a:ext cx="52931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48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1"/>
          <p:cNvSpPr txBox="1"/>
          <p:nvPr/>
        </p:nvSpPr>
        <p:spPr>
          <a:xfrm>
            <a:off x="2050054" y="5571628"/>
            <a:ext cx="46839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48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1"/>
          <p:cNvSpPr txBox="1"/>
          <p:nvPr/>
        </p:nvSpPr>
        <p:spPr>
          <a:xfrm>
            <a:off x="2050054" y="7317631"/>
            <a:ext cx="56618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1"/>
          <p:cNvSpPr txBox="1"/>
          <p:nvPr/>
        </p:nvSpPr>
        <p:spPr>
          <a:xfrm>
            <a:off x="2050054" y="9063634"/>
            <a:ext cx="48282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31"/>
          <p:cNvPicPr preferRelativeResize="0"/>
          <p:nvPr/>
        </p:nvPicPr>
        <p:blipFill rotWithShape="1">
          <a:blip r:embed="rId3">
            <a:alphaModFix/>
          </a:blip>
          <a:srcRect b="266" l="0" r="0" t="267"/>
          <a:stretch/>
        </p:blipFill>
        <p:spPr>
          <a:xfrm flipH="1">
            <a:off x="10227492" y="1982572"/>
            <a:ext cx="3307700" cy="311922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0410" y="405985"/>
            <a:ext cx="1873590" cy="1405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/>
          <p:nvPr/>
        </p:nvSpPr>
        <p:spPr>
          <a:xfrm>
            <a:off x="936000" y="972001"/>
            <a:ext cx="12230100" cy="32861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ПЛАН </a:t>
            </a:r>
            <a:endParaRPr b="1" i="0" sz="6400" u="none" cap="none" strike="noStrike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ЗАНЯТИЯ</a:t>
            </a:r>
            <a:endParaRPr b="1" i="0" sz="6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2"/>
          <p:cNvSpPr txBox="1"/>
          <p:nvPr/>
        </p:nvSpPr>
        <p:spPr>
          <a:xfrm>
            <a:off x="936000" y="3533851"/>
            <a:ext cx="13746654" cy="5262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94360" lvl="0" marL="5943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AutoNum type="arabicPeriod"/>
            </a:pPr>
            <a:r>
              <a:rPr b="0" i="0" lang="en-US" sz="3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Что такое Docker Compose? Основные преимущества и компоненты Docker Compose файла.</a:t>
            </a:r>
            <a:endParaRPr/>
          </a:p>
          <a:p>
            <a:pPr indent="-594360" lvl="0" marL="5943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AutoNum type="arabicPeriod"/>
            </a:pPr>
            <a:r>
              <a:rPr b="0" i="0" lang="en-US" sz="3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Создание файла `docker-compose.yml` для многосервисного приложения.</a:t>
            </a:r>
            <a:endParaRPr/>
          </a:p>
          <a:p>
            <a:pPr indent="-594360" lvl="0" marL="5943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AutoNum type="arabicPeriod"/>
            </a:pPr>
            <a:r>
              <a:rPr b="0" i="0" lang="en-US" sz="3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Работа с зависимостями, управление множеством контейнеров.</a:t>
            </a:r>
            <a:endParaRPr/>
          </a:p>
          <a:p>
            <a:pPr indent="-594360" lvl="0" marL="5943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AutoNum type="arabicPeriod"/>
            </a:pPr>
            <a:r>
              <a:rPr b="0" i="0" lang="en-US" sz="3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Добавление более сложных настроек в `docker-compose.yml`, таких как зависимости, порты и тома.</a:t>
            </a:r>
            <a:endParaRPr b="0" i="0" sz="32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b="1" i="0" lang="en-US" sz="8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Что такое Docker Compose</a:t>
            </a:r>
            <a:endParaRPr b="1" i="0" sz="8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type="title"/>
          </p:nvPr>
        </p:nvSpPr>
        <p:spPr>
          <a:xfrm>
            <a:off x="1257300" y="547688"/>
            <a:ext cx="13702284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Docker compose</a:t>
            </a:r>
            <a:endParaRPr/>
          </a:p>
        </p:txBody>
      </p:sp>
      <p:sp>
        <p:nvSpPr>
          <p:cNvPr id="229" name="Google Shape;229;p34"/>
          <p:cNvSpPr txBox="1"/>
          <p:nvPr/>
        </p:nvSpPr>
        <p:spPr>
          <a:xfrm>
            <a:off x="1257300" y="3164221"/>
            <a:ext cx="16455934" cy="51101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Docker Compose — это инструмент, который позволяет определять и управлять многоконтейнерными приложениями с помощью единого YAML-файла.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Упрощает управление контейнерами: все настройки в одном файле.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Автоматизирует развертывание нескольких контейнеров.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Позволяет запускать и останавливать всю систему одной командой.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Упрощает настройку сетей и томов для хранения данных.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/>
          <p:nvPr/>
        </p:nvSpPr>
        <p:spPr>
          <a:xfrm>
            <a:off x="4990698" y="2536027"/>
            <a:ext cx="12369839" cy="4598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b="1" i="0" lang="en-US" sz="8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docker-compose.yml</a:t>
            </a:r>
            <a:endParaRPr b="1" i="0" sz="8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2022-11-15T10:50:05Z</dcterms:created>
  <dc:creator>PptxGenJS</dc:creator>
</cp:coreProperties>
</file>